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4"/>
  </p:notesMasterIdLst>
  <p:sldIdLst>
    <p:sldId id="256" r:id="rId2"/>
    <p:sldId id="284" r:id="rId3"/>
    <p:sldId id="265" r:id="rId4"/>
    <p:sldId id="273" r:id="rId5"/>
    <p:sldId id="274" r:id="rId6"/>
    <p:sldId id="276" r:id="rId7"/>
    <p:sldId id="275" r:id="rId8"/>
    <p:sldId id="277" r:id="rId9"/>
    <p:sldId id="290" r:id="rId10"/>
    <p:sldId id="282" r:id="rId11"/>
    <p:sldId id="283" r:id="rId12"/>
    <p:sldId id="29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3366FF"/>
    <a:srgbClr val="99FFCC"/>
    <a:srgbClr val="66FF99"/>
    <a:srgbClr val="99CCFF"/>
    <a:srgbClr val="FFFFCC"/>
    <a:srgbClr val="FF999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811" autoAdjust="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83F98-D03F-4BEC-8112-1441F1424177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4007F-2EC0-459E-B270-DAAB801610C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373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4007F-2EC0-459E-B270-DAAB801610C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0014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background </a:t>
            </a:r>
            <a:r>
              <a:rPr lang="en-US" dirty="0" err="1"/>
              <a:t>colour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4007F-2EC0-459E-B270-DAAB801610C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9617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F2E2-C66C-406D-AD2F-88F53B9406F0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FBA29-9F0A-476F-B422-67B1F577E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1840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F2E2-C66C-406D-AD2F-88F53B9406F0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FBA29-9F0A-476F-B422-67B1F577E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577674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F2E2-C66C-406D-AD2F-88F53B9406F0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FBA29-9F0A-476F-B422-67B1F577E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152306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F2E2-C66C-406D-AD2F-88F53B9406F0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FBA29-9F0A-476F-B422-67B1F577E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158827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F2E2-C66C-406D-AD2F-88F53B9406F0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FBA29-9F0A-476F-B422-67B1F577E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9022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F2E2-C66C-406D-AD2F-88F53B9406F0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FBA29-9F0A-476F-B422-67B1F577E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695010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F2E2-C66C-406D-AD2F-88F53B9406F0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FBA29-9F0A-476F-B422-67B1F577EC48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2170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F2E2-C66C-406D-AD2F-88F53B9406F0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FBA29-9F0A-476F-B422-67B1F577E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714755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F2E2-C66C-406D-AD2F-88F53B9406F0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FBA29-9F0A-476F-B422-67B1F577E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652777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F2E2-C66C-406D-AD2F-88F53B9406F0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A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FBA29-9F0A-476F-B422-67B1F577E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049398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763F2E2-C66C-406D-AD2F-88F53B9406F0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A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FBA29-9F0A-476F-B422-67B1F577E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637351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763F2E2-C66C-406D-AD2F-88F53B9406F0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3AFBA29-9F0A-476F-B422-67B1F577EC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012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file:///D:\2020\remote%20learning%20term2\KONICHIWA%20TERM%202\Hiragana%20alphabet-with%20audio%20-final%20copy.pptx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EDFDACA-27A0-47CF-BC20-02C5D04D6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4016" y="1210187"/>
            <a:ext cx="6083968" cy="1139483"/>
          </a:xfrm>
          <a:noFill/>
          <a:ln w="28575">
            <a:noFill/>
          </a:ln>
        </p:spPr>
        <p:txBody>
          <a:bodyPr>
            <a:normAutofit/>
          </a:bodyPr>
          <a:lstStyle/>
          <a:p>
            <a:r>
              <a:rPr lang="en-AU" sz="6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Minasan</a:t>
            </a:r>
            <a:endParaRPr lang="en-AU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A32D552-8E0B-488B-8612-AD4316E1071A}"/>
              </a:ext>
            </a:extLst>
          </p:cNvPr>
          <p:cNvSpPr txBox="1">
            <a:spLocks/>
          </p:cNvSpPr>
          <p:nvPr/>
        </p:nvSpPr>
        <p:spPr>
          <a:xfrm>
            <a:off x="4009087" y="3987970"/>
            <a:ext cx="4306957" cy="1042909"/>
          </a:xfrm>
          <a:prstGeom prst="rect">
            <a:avLst/>
          </a:prstGeom>
          <a:noFill/>
          <a:ln w="28575">
            <a:noFill/>
          </a:ln>
          <a:effectLst>
            <a:glow rad="419100">
              <a:schemeClr val="bg1">
                <a:alpha val="41000"/>
              </a:schemeClr>
            </a:glow>
          </a:effectLst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/>
                </a:solidFill>
              </a:rPr>
              <a:t>HOME LEARNING</a:t>
            </a:r>
          </a:p>
          <a:p>
            <a:r>
              <a:rPr lang="en-US" sz="3500" dirty="0">
                <a:solidFill>
                  <a:schemeClr val="bg1"/>
                </a:solidFill>
              </a:rPr>
              <a:t> Years 5-7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411FB-1E38-409E-B70B-F8D576146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234" y="3000375"/>
            <a:ext cx="2696318" cy="37748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C03969-508D-4747-9A30-A77FB0DDEC99}"/>
              </a:ext>
            </a:extLst>
          </p:cNvPr>
          <p:cNvSpPr txBox="1"/>
          <p:nvPr/>
        </p:nvSpPr>
        <p:spPr>
          <a:xfrm>
            <a:off x="3472896" y="2178543"/>
            <a:ext cx="99583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n w="38100">
                  <a:solidFill>
                    <a:schemeClr val="bg1"/>
                  </a:solidFill>
                </a:ln>
                <a:latin typeface="Berlin Sans FB" panose="020E0602020502020306" pitchFamily="34" charset="0"/>
              </a:rPr>
              <a:t>KONNICHIWA!</a:t>
            </a:r>
            <a:endParaRPr lang="en-US" sz="66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D46A4-C5AB-47F6-A3C4-3E9E116393A4}"/>
              </a:ext>
            </a:extLst>
          </p:cNvPr>
          <p:cNvSpPr txBox="1"/>
          <p:nvPr/>
        </p:nvSpPr>
        <p:spPr>
          <a:xfrm>
            <a:off x="4712677" y="3286539"/>
            <a:ext cx="333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Week 1 Term 2</a:t>
            </a:r>
          </a:p>
        </p:txBody>
      </p:sp>
    </p:spTree>
    <p:extLst>
      <p:ext uri="{BB962C8B-B14F-4D97-AF65-F5344CB8AC3E}">
        <p14:creationId xmlns:p14="http://schemas.microsoft.com/office/powerpoint/2010/main" val="384037925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D499E-CD92-4061-B92A-C82EAD8741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Berlin Sans FB" panose="020E0602020502020306" pitchFamily="34" charset="0"/>
              </a:rPr>
              <a:t>REVISION</a:t>
            </a:r>
          </a:p>
        </p:txBody>
      </p:sp>
    </p:spTree>
    <p:extLst>
      <p:ext uri="{BB962C8B-B14F-4D97-AF65-F5344CB8AC3E}">
        <p14:creationId xmlns:p14="http://schemas.microsoft.com/office/powerpoint/2010/main" val="31977020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5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apanese numbers 1-20 genkinetjapan">
            <a:hlinkClick r:id="" action="ppaction://media"/>
            <a:extLst>
              <a:ext uri="{FF2B5EF4-FFF2-40B4-BE49-F238E27FC236}">
                <a16:creationId xmlns:a16="http://schemas.microsoft.com/office/drawing/2014/main" id="{38E8AA23-7C70-4810-AC0F-65E2A8FFB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0354" y="2022231"/>
            <a:ext cx="3138556" cy="23539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62FD20-49FD-41A7-AFE8-5CBACBFDCD80}"/>
              </a:ext>
            </a:extLst>
          </p:cNvPr>
          <p:cNvSpPr txBox="1"/>
          <p:nvPr/>
        </p:nvSpPr>
        <p:spPr>
          <a:xfrm>
            <a:off x="8679492" y="815600"/>
            <a:ext cx="3220279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Watch this video to revise the Japanese numbers 1-20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FC1E30-6E50-4350-AF52-F33AA592BD2F}"/>
              </a:ext>
            </a:extLst>
          </p:cNvPr>
          <p:cNvSpPr txBox="1"/>
          <p:nvPr/>
        </p:nvSpPr>
        <p:spPr>
          <a:xfrm>
            <a:off x="2377168" y="1011765"/>
            <a:ext cx="5711482" cy="4176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</a:t>
            </a:r>
            <a:r>
              <a:rPr lang="en-US" sz="3200" b="1" dirty="0">
                <a:latin typeface="Berlin Sans FB Demi" panose="020E0802020502020306" pitchFamily="34" charset="0"/>
              </a:rPr>
              <a:t>TASK</a:t>
            </a:r>
          </a:p>
          <a:p>
            <a:r>
              <a:rPr lang="en-US" sz="3200" dirty="0">
                <a:latin typeface="Berlin Sans FB" panose="020E0602020502020306" pitchFamily="34" charset="0"/>
              </a:rPr>
              <a:t>1) Download the Number Chart and print out worksheets to work on.</a:t>
            </a:r>
          </a:p>
          <a:p>
            <a:r>
              <a:rPr lang="en-US" sz="3200" dirty="0">
                <a:latin typeface="Berlin Sans FB" panose="020E0602020502020306" pitchFamily="34" charset="0"/>
              </a:rPr>
              <a:t>2) </a:t>
            </a:r>
            <a:r>
              <a:rPr lang="en-US" sz="3200" dirty="0" err="1">
                <a:latin typeface="Berlin Sans FB" panose="020E0602020502020306" pitchFamily="34" charset="0"/>
              </a:rPr>
              <a:t>Practise</a:t>
            </a:r>
            <a:r>
              <a:rPr lang="en-US" sz="3200" dirty="0">
                <a:latin typeface="Berlin Sans FB" panose="020E0602020502020306" pitchFamily="34" charset="0"/>
              </a:rPr>
              <a:t> numbers 1-100 and make up 5 of your own </a:t>
            </a:r>
            <a:r>
              <a:rPr lang="en-US" sz="3200" dirty="0" err="1">
                <a:latin typeface="Berlin Sans FB" panose="020E0602020502020306" pitchFamily="34" charset="0"/>
              </a:rPr>
              <a:t>maths</a:t>
            </a:r>
            <a:r>
              <a:rPr lang="en-US" sz="3200" dirty="0">
                <a:latin typeface="Berlin Sans FB" panose="020E0602020502020306" pitchFamily="34" charset="0"/>
              </a:rPr>
              <a:t> sums like we have done in class.</a:t>
            </a:r>
          </a:p>
          <a:p>
            <a:r>
              <a:rPr lang="en-US" sz="3200" u="sng" dirty="0" err="1">
                <a:latin typeface="Berlin Sans FB" panose="020E0602020502020306" pitchFamily="34" charset="0"/>
              </a:rPr>
              <a:t>Eg</a:t>
            </a:r>
            <a:r>
              <a:rPr lang="en-US" sz="3200" u="sng" dirty="0">
                <a:latin typeface="Berlin Sans FB" panose="020E0602020502020306" pitchFamily="34" charset="0"/>
              </a:rPr>
              <a:t> .</a:t>
            </a:r>
            <a:r>
              <a:rPr lang="ja-JP" altLang="en-US" sz="3200" u="sng" dirty="0">
                <a:latin typeface="Berlin Sans FB" panose="020E0602020502020306" pitchFamily="34" charset="0"/>
              </a:rPr>
              <a:t> 七 ＋ 八 </a:t>
            </a:r>
            <a:r>
              <a:rPr lang="en-US" altLang="ja-JP" sz="3200" u="sng" dirty="0">
                <a:latin typeface="Berlin Sans FB" panose="020E0602020502020306" pitchFamily="34" charset="0"/>
              </a:rPr>
              <a:t>= </a:t>
            </a:r>
            <a:r>
              <a:rPr lang="ja-JP" altLang="en-US" sz="3200" dirty="0"/>
              <a:t>十五</a:t>
            </a:r>
            <a:r>
              <a:rPr lang="en-US" altLang="ja-JP" sz="3200" dirty="0"/>
              <a:t>(</a:t>
            </a:r>
            <a:r>
              <a:rPr lang="en-US" sz="3200" dirty="0" err="1">
                <a:latin typeface="Berlin Sans FB" panose="020E0602020502020306" pitchFamily="34" charset="0"/>
              </a:rPr>
              <a:t>jū</a:t>
            </a:r>
            <a:r>
              <a:rPr lang="en-US" sz="3200" dirty="0">
                <a:latin typeface="Berlin Sans FB" panose="020E0602020502020306" pitchFamily="34" charset="0"/>
              </a:rPr>
              <a:t> go</a:t>
            </a:r>
            <a:r>
              <a:rPr lang="en-US" sz="3200" dirty="0"/>
              <a:t>)</a:t>
            </a:r>
            <a:endParaRPr lang="en-US" sz="3200" u="sng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477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2A593-2FAD-4A46-A247-0FF29C83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690" y="2660881"/>
            <a:ext cx="6952620" cy="1301520"/>
          </a:xfrm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2400" dirty="0">
                <a:latin typeface="Berlin Sans FB" panose="020E0602020502020306" pitchFamily="34" charset="0"/>
              </a:rPr>
              <a:t>Teach your mum and dad / caregivers something that you have learnt About in Japanese this week!</a:t>
            </a:r>
            <a:endParaRPr lang="en-AU" sz="2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65747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5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523AA-7925-4171-B72F-585A31B0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101" y="157163"/>
            <a:ext cx="7755827" cy="771525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WEEK </a:t>
            </a:r>
            <a:r>
              <a:rPr lang="en-US" sz="3600" dirty="0">
                <a:latin typeface="Berlin Sans FB" panose="020E0602020502020306" pitchFamily="34" charset="0"/>
              </a:rPr>
              <a:t>1 </a:t>
            </a:r>
            <a:r>
              <a:rPr lang="en-US" dirty="0">
                <a:latin typeface="Berlin Sans FB Demi" panose="020E0802020502020306" pitchFamily="34" charset="0"/>
              </a:rPr>
              <a:t>TERM </a:t>
            </a:r>
            <a:r>
              <a:rPr lang="en-US" sz="3600" dirty="0">
                <a:latin typeface="Berlin Sans FB Demi" panose="020E0802020502020306" pitchFamily="34" charset="0"/>
              </a:rPr>
              <a:t>2</a:t>
            </a:r>
            <a:br>
              <a:rPr lang="en-US" dirty="0">
                <a:latin typeface="Berlin Sans FB Demi" panose="020E0802020502020306" pitchFamily="34" charset="0"/>
              </a:rPr>
            </a:br>
            <a:r>
              <a:rPr lang="en-US" dirty="0">
                <a:latin typeface="Berlin Sans FB Demi" panose="020E0802020502020306" pitchFamily="34" charset="0"/>
              </a:rPr>
              <a:t>HOME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1679D-535E-453D-ABAB-DD3A1E72A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46101" y="1077057"/>
            <a:ext cx="2019873" cy="5176909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000" dirty="0">
                <a:latin typeface="Berlin Sans FB" panose="020E0602020502020306" pitchFamily="34" charset="0"/>
              </a:rPr>
              <a:t>Slide 1</a:t>
            </a:r>
          </a:p>
          <a:p>
            <a:r>
              <a:rPr lang="en-US" sz="2000" dirty="0">
                <a:latin typeface="Berlin Sans FB" panose="020E0602020502020306" pitchFamily="34" charset="0"/>
              </a:rPr>
              <a:t>Slide 2</a:t>
            </a:r>
          </a:p>
          <a:p>
            <a:r>
              <a:rPr lang="en-US" sz="2000" dirty="0">
                <a:latin typeface="Berlin Sans FB" panose="020E0602020502020306" pitchFamily="34" charset="0"/>
              </a:rPr>
              <a:t>Slide 3</a:t>
            </a:r>
          </a:p>
          <a:p>
            <a:r>
              <a:rPr lang="en-US" sz="2000" dirty="0">
                <a:latin typeface="Berlin Sans FB" panose="020E0602020502020306" pitchFamily="34" charset="0"/>
              </a:rPr>
              <a:t>Slide 4</a:t>
            </a:r>
          </a:p>
          <a:p>
            <a:r>
              <a:rPr lang="en-US" sz="2000" dirty="0">
                <a:latin typeface="Berlin Sans FB" panose="020E0602020502020306" pitchFamily="34" charset="0"/>
              </a:rPr>
              <a:t>Slide 5</a:t>
            </a:r>
          </a:p>
          <a:p>
            <a:r>
              <a:rPr lang="en-US" sz="2000" dirty="0">
                <a:latin typeface="Berlin Sans FB" panose="020E0602020502020306" pitchFamily="34" charset="0"/>
              </a:rPr>
              <a:t>Slide 6</a:t>
            </a:r>
          </a:p>
          <a:p>
            <a:r>
              <a:rPr lang="en-US" sz="2000" dirty="0">
                <a:latin typeface="Berlin Sans FB" panose="020E0602020502020306" pitchFamily="34" charset="0"/>
              </a:rPr>
              <a:t>Slide 7</a:t>
            </a:r>
          </a:p>
          <a:p>
            <a:r>
              <a:rPr lang="en-US" sz="2000" dirty="0">
                <a:latin typeface="Berlin Sans FB" panose="020E0602020502020306" pitchFamily="34" charset="0"/>
              </a:rPr>
              <a:t>Slide 8</a:t>
            </a:r>
          </a:p>
          <a:p>
            <a:r>
              <a:rPr lang="en-US" sz="2000" dirty="0">
                <a:latin typeface="Berlin Sans FB" panose="020E0602020502020306" pitchFamily="34" charset="0"/>
              </a:rPr>
              <a:t>Slide 9</a:t>
            </a:r>
          </a:p>
          <a:p>
            <a:r>
              <a:rPr lang="en-US" sz="2000" dirty="0">
                <a:latin typeface="Berlin Sans FB" panose="020E0602020502020306" pitchFamily="34" charset="0"/>
              </a:rPr>
              <a:t>Slide 10</a:t>
            </a:r>
          </a:p>
          <a:p>
            <a:r>
              <a:rPr lang="en-US" sz="2000" dirty="0">
                <a:latin typeface="Berlin Sans FB" panose="020E0602020502020306" pitchFamily="34" charset="0"/>
              </a:rPr>
              <a:t>Slide 11</a:t>
            </a:r>
          </a:p>
          <a:p>
            <a:r>
              <a:rPr lang="en-US" sz="2000" dirty="0">
                <a:latin typeface="Berlin Sans FB" panose="020E0602020502020306" pitchFamily="34" charset="0"/>
              </a:rPr>
              <a:t>Slide 12</a:t>
            </a:r>
          </a:p>
          <a:p>
            <a:br>
              <a:rPr lang="en-US" sz="2000" dirty="0">
                <a:latin typeface="Berlin Sans FB" panose="020E0602020502020306" pitchFamily="34" charset="0"/>
              </a:rPr>
            </a:br>
            <a:endParaRPr lang="en-US" sz="2000" dirty="0">
              <a:latin typeface="Berlin Sans FB" panose="020E0602020502020306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3155-84CB-449D-A6C8-695405BE1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3894" y="1092222"/>
            <a:ext cx="6546532" cy="514657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r>
              <a:rPr lang="en-US" sz="9600" dirty="0">
                <a:latin typeface="Berlin Sans FB" panose="020E0602020502020306" pitchFamily="34" charset="0"/>
              </a:rPr>
              <a:t>Title page</a:t>
            </a:r>
          </a:p>
          <a:p>
            <a:r>
              <a:rPr lang="en-US" sz="9600" dirty="0">
                <a:latin typeface="Berlin Sans FB" panose="020E0602020502020306" pitchFamily="34" charset="0"/>
              </a:rPr>
              <a:t>Contents</a:t>
            </a:r>
          </a:p>
          <a:p>
            <a:r>
              <a:rPr lang="en-US" sz="9600" dirty="0">
                <a:latin typeface="Berlin Sans FB" panose="020E0602020502020306" pitchFamily="34" charset="0"/>
              </a:rPr>
              <a:t>Video to watch –Japanese writing systems</a:t>
            </a:r>
          </a:p>
          <a:p>
            <a:r>
              <a:rPr lang="en-US" sz="9600" dirty="0">
                <a:latin typeface="Berlin Sans FB" panose="020E0602020502020306" pitchFamily="34" charset="0"/>
              </a:rPr>
              <a:t>Hiragana recognition-</a:t>
            </a:r>
            <a:r>
              <a:rPr lang="en-US" sz="9600" u="sng" dirty="0">
                <a:latin typeface="Berlin Sans FB" panose="020E0602020502020306" pitchFamily="34" charset="0"/>
              </a:rPr>
              <a:t>click on Totoro</a:t>
            </a:r>
          </a:p>
          <a:p>
            <a:r>
              <a:rPr lang="en-US" sz="9600" dirty="0">
                <a:latin typeface="Berlin Sans FB" panose="020E0602020502020306" pitchFamily="34" charset="0"/>
              </a:rPr>
              <a:t>Instructions for hiragana practice</a:t>
            </a:r>
          </a:p>
          <a:p>
            <a:r>
              <a:rPr lang="en-US" sz="9600" dirty="0">
                <a:latin typeface="Berlin Sans FB" panose="020E0602020502020306" pitchFamily="34" charset="0"/>
              </a:rPr>
              <a:t>Ten, ten and </a:t>
            </a:r>
            <a:r>
              <a:rPr lang="en-US" sz="9600" dirty="0" err="1">
                <a:latin typeface="Berlin Sans FB" panose="020E0602020502020306" pitchFamily="34" charset="0"/>
              </a:rPr>
              <a:t>maru</a:t>
            </a:r>
            <a:r>
              <a:rPr lang="en-US" sz="9600" dirty="0">
                <a:latin typeface="Berlin Sans FB" panose="020E0602020502020306" pitchFamily="34" charset="0"/>
              </a:rPr>
              <a:t> title page </a:t>
            </a:r>
          </a:p>
          <a:p>
            <a:r>
              <a:rPr lang="en-US" sz="9600" dirty="0">
                <a:latin typeface="Berlin Sans FB" panose="020E0602020502020306" pitchFamily="34" charset="0"/>
              </a:rPr>
              <a:t>Ten- ten and </a:t>
            </a:r>
            <a:r>
              <a:rPr lang="en-US" sz="9600" dirty="0" err="1">
                <a:latin typeface="Berlin Sans FB" panose="020E0602020502020306" pitchFamily="34" charset="0"/>
              </a:rPr>
              <a:t>maru</a:t>
            </a:r>
            <a:r>
              <a:rPr lang="en-US" sz="9600" dirty="0">
                <a:latin typeface="Berlin Sans FB" panose="020E0602020502020306" pitchFamily="34" charset="0"/>
              </a:rPr>
              <a:t> explained</a:t>
            </a:r>
            <a:endParaRPr lang="en-US" sz="9600" u="sng" dirty="0">
              <a:latin typeface="Berlin Sans FB" panose="020E0602020502020306" pitchFamily="34" charset="0"/>
            </a:endParaRPr>
          </a:p>
          <a:p>
            <a:r>
              <a:rPr lang="en-US" sz="9600" dirty="0">
                <a:latin typeface="Berlin Sans FB" panose="020E0602020502020306" pitchFamily="34" charset="0"/>
              </a:rPr>
              <a:t>Ten- ten and </a:t>
            </a:r>
            <a:r>
              <a:rPr lang="en-US" sz="9600" dirty="0" err="1">
                <a:latin typeface="Berlin Sans FB" panose="020E0602020502020306" pitchFamily="34" charset="0"/>
              </a:rPr>
              <a:t>maru</a:t>
            </a:r>
            <a:r>
              <a:rPr lang="en-US" sz="9600" dirty="0">
                <a:latin typeface="Berlin Sans FB" panose="020E0602020502020306" pitchFamily="34" charset="0"/>
              </a:rPr>
              <a:t> task</a:t>
            </a:r>
          </a:p>
          <a:p>
            <a:r>
              <a:rPr lang="en-US" sz="9600" dirty="0">
                <a:latin typeface="Berlin Sans FB" panose="020E0602020502020306" pitchFamily="34" charset="0"/>
              </a:rPr>
              <a:t>Word of the week</a:t>
            </a:r>
          </a:p>
          <a:p>
            <a:r>
              <a:rPr lang="en-US" sz="9600" u="sng" dirty="0">
                <a:latin typeface="Berlin Sans FB" panose="020E0602020502020306" pitchFamily="34" charset="0"/>
              </a:rPr>
              <a:t>Revision-</a:t>
            </a:r>
            <a:r>
              <a:rPr lang="en-US" sz="9600" dirty="0">
                <a:latin typeface="Berlin Sans FB" panose="020E0602020502020306" pitchFamily="34" charset="0"/>
              </a:rPr>
              <a:t> title page</a:t>
            </a:r>
          </a:p>
          <a:p>
            <a:r>
              <a:rPr lang="en-US" sz="9600" dirty="0">
                <a:latin typeface="Berlin Sans FB" panose="020E0602020502020306" pitchFamily="34" charset="0"/>
              </a:rPr>
              <a:t>Revision task</a:t>
            </a:r>
          </a:p>
          <a:p>
            <a:r>
              <a:rPr lang="en-US" sz="9600" dirty="0">
                <a:latin typeface="Berlin Sans FB" panose="020E0602020502020306" pitchFamily="34" charset="0"/>
              </a:rPr>
              <a:t>End Slide </a:t>
            </a:r>
          </a:p>
          <a:p>
            <a:endParaRPr lang="en-US" sz="6000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30685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67D4D-3093-40F9-842B-170293C9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364" y="173492"/>
            <a:ext cx="5645426" cy="646331"/>
          </a:xfrm>
        </p:spPr>
        <p:txBody>
          <a:bodyPr>
            <a:normAutofit fontScale="90000"/>
          </a:bodyPr>
          <a:lstStyle/>
          <a:p>
            <a:br>
              <a:rPr lang="en-US" sz="4400" cap="none" dirty="0">
                <a:latin typeface="Berlin Sans FB" panose="020E0602020502020306" pitchFamily="34" charset="0"/>
              </a:rPr>
            </a:br>
            <a:r>
              <a:rPr lang="en-US" sz="3100" cap="none" dirty="0">
                <a:latin typeface="Berlin Sans FB" panose="020E0602020502020306" pitchFamily="34" charset="0"/>
              </a:rPr>
              <a:t>PLEASE WATCH THIS VIDEO</a:t>
            </a:r>
            <a:br>
              <a:rPr lang="en-US" sz="2700" cap="none" dirty="0">
                <a:latin typeface="Berlin Sans FB" panose="020E0602020502020306" pitchFamily="34" charset="0"/>
              </a:rPr>
            </a:br>
            <a:r>
              <a:rPr lang="en-US" sz="2700" cap="none" dirty="0">
                <a:latin typeface="Berlin Sans FB" panose="020E0602020502020306" pitchFamily="34" charset="0"/>
              </a:rPr>
              <a:t> </a:t>
            </a:r>
            <a:endParaRPr lang="en-AU" sz="3600" dirty="0">
              <a:latin typeface="Berlin Sans FB" panose="020E0602020502020306" pitchFamily="34" charset="0"/>
            </a:endParaRPr>
          </a:p>
        </p:txBody>
      </p:sp>
      <p:pic>
        <p:nvPicPr>
          <p:cNvPr id="3" name="Japanology_Hiragana">
            <a:hlinkClick r:id="" action="ppaction://media"/>
            <a:extLst>
              <a:ext uri="{FF2B5EF4-FFF2-40B4-BE49-F238E27FC236}">
                <a16:creationId xmlns:a16="http://schemas.microsoft.com/office/drawing/2014/main" id="{24EDEC85-1C46-4E8E-B764-84C970618C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05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2713" y="1870238"/>
            <a:ext cx="9060729" cy="46017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D8CB0-8EF1-4E46-907F-CCC9FF4B34AE}"/>
              </a:ext>
            </a:extLst>
          </p:cNvPr>
          <p:cNvSpPr txBox="1"/>
          <p:nvPr/>
        </p:nvSpPr>
        <p:spPr>
          <a:xfrm>
            <a:off x="3750364" y="1021865"/>
            <a:ext cx="56454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There are three Japanese writing systems, kanji , katakana and </a:t>
            </a:r>
            <a:r>
              <a:rPr lang="en-US">
                <a:latin typeface="Berlin Sans FB" panose="020E0602020502020306" pitchFamily="34" charset="0"/>
              </a:rPr>
              <a:t>hiragana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6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4500-D8BA-4838-ABCB-6FC0F10BD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124" y="5444605"/>
            <a:ext cx="6223751" cy="8546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Click </a:t>
            </a:r>
            <a:r>
              <a:rPr lang="en-US" dirty="0" err="1">
                <a:latin typeface="Berlin Sans FB" panose="020E0602020502020306" pitchFamily="34" charset="0"/>
              </a:rPr>
              <a:t>totoro</a:t>
            </a:r>
            <a:r>
              <a:rPr lang="en-US" dirty="0">
                <a:latin typeface="Berlin Sans FB" panose="020E0602020502020306" pitchFamily="34" charset="0"/>
              </a:rPr>
              <a:t> to learn wh</a:t>
            </a:r>
            <a:r>
              <a:rPr lang="en-US" altLang="ja-JP" dirty="0">
                <a:latin typeface="Berlin Sans FB" panose="020E0602020502020306" pitchFamily="34" charset="0"/>
              </a:rPr>
              <a:t>at</a:t>
            </a:r>
            <a:r>
              <a:rPr lang="en-US" dirty="0">
                <a:latin typeface="Berlin Sans FB" panose="020E0602020502020306" pitchFamily="34" charset="0"/>
              </a:rPr>
              <a:t> sound each kana makes</a:t>
            </a:r>
            <a:endParaRPr lang="en-US" dirty="0"/>
          </a:p>
        </p:txBody>
      </p:sp>
      <p:pic>
        <p:nvPicPr>
          <p:cNvPr id="4" name="Picture 3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F416D4C-EC46-420F-A776-ABA788496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40" y="1363552"/>
            <a:ext cx="2696318" cy="3774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541CE-364F-4359-A86D-22E8A405D134}"/>
              </a:ext>
            </a:extLst>
          </p:cNvPr>
          <p:cNvSpPr txBox="1"/>
          <p:nvPr/>
        </p:nvSpPr>
        <p:spPr>
          <a:xfrm>
            <a:off x="3613603" y="472570"/>
            <a:ext cx="496479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HIRAGANA RECOGNITION</a:t>
            </a:r>
          </a:p>
        </p:txBody>
      </p:sp>
    </p:spTree>
    <p:extLst>
      <p:ext uri="{BB962C8B-B14F-4D97-AF65-F5344CB8AC3E}">
        <p14:creationId xmlns:p14="http://schemas.microsoft.com/office/powerpoint/2010/main" val="409132084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D65088-FDF4-4E62-B4A7-546919E06CBE}"/>
              </a:ext>
            </a:extLst>
          </p:cNvPr>
          <p:cNvSpPr txBox="1"/>
          <p:nvPr/>
        </p:nvSpPr>
        <p:spPr>
          <a:xfrm>
            <a:off x="1116806" y="544374"/>
            <a:ext cx="99583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38100">
                  <a:solidFill>
                    <a:schemeClr val="bg1"/>
                  </a:solidFill>
                </a:ln>
                <a:latin typeface="Berlin Sans FB" panose="020E0602020502020306" pitchFamily="34" charset="0"/>
              </a:rPr>
              <a:t>HIRAGANA </a:t>
            </a:r>
            <a:br>
              <a:rPr lang="en-US" sz="5400" dirty="0">
                <a:ln w="38100">
                  <a:solidFill>
                    <a:schemeClr val="bg1"/>
                  </a:solidFill>
                </a:ln>
                <a:latin typeface="Berlin Sans FB" panose="020E0602020502020306" pitchFamily="34" charset="0"/>
              </a:rPr>
            </a:br>
            <a:r>
              <a:rPr lang="en-US" sz="5400" dirty="0">
                <a:ln w="38100">
                  <a:solidFill>
                    <a:schemeClr val="bg1"/>
                  </a:solidFill>
                </a:ln>
                <a:latin typeface="Berlin Sans FB" panose="020E0602020502020306" pitchFamily="34" charset="0"/>
              </a:rPr>
              <a:t>PRACTICE</a:t>
            </a:r>
            <a:endParaRPr lang="en-US" sz="54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280EE2-F318-4152-BCD3-A0A3C40C0DD0}"/>
              </a:ext>
            </a:extLst>
          </p:cNvPr>
          <p:cNvSpPr txBox="1"/>
          <p:nvPr/>
        </p:nvSpPr>
        <p:spPr>
          <a:xfrm>
            <a:off x="3127514" y="2522541"/>
            <a:ext cx="5936972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erlin Sans FB" panose="020E0602020502020306" pitchFamily="34" charset="0"/>
              </a:rPr>
              <a:t>TASK</a:t>
            </a:r>
          </a:p>
          <a:p>
            <a:pPr algn="ctr"/>
            <a:r>
              <a:rPr lang="en-US" sz="2400" dirty="0">
                <a:latin typeface="Berlin Sans FB" panose="020E0602020502020306" pitchFamily="34" charset="0"/>
              </a:rPr>
              <a:t>(15 minutes)</a:t>
            </a:r>
          </a:p>
          <a:p>
            <a:pPr algn="ctr"/>
            <a:r>
              <a:rPr lang="en-US" sz="2400" dirty="0">
                <a:latin typeface="Berlin Sans FB" panose="020E0602020502020306" pitchFamily="34" charset="0"/>
              </a:rPr>
              <a:t>Choose </a:t>
            </a:r>
            <a:r>
              <a:rPr lang="en-US" sz="2400" b="1" dirty="0">
                <a:latin typeface="Berlin Sans FB" panose="020E0602020502020306" pitchFamily="34" charset="0"/>
              </a:rPr>
              <a:t>5</a:t>
            </a:r>
            <a:r>
              <a:rPr lang="en-US" sz="2400" dirty="0">
                <a:latin typeface="Berlin Sans FB" panose="020E0602020502020306" pitchFamily="34" charset="0"/>
              </a:rPr>
              <a:t> hiragana from your hiragana booklet (if you have it at home) or use the charts provided to practice writing 5</a:t>
            </a:r>
            <a:r>
              <a:rPr lang="en-US" sz="2400" b="1" dirty="0">
                <a:latin typeface="Berlin Sans FB" panose="020E0602020502020306" pitchFamily="34" charset="0"/>
              </a:rPr>
              <a:t> </a:t>
            </a:r>
            <a:r>
              <a:rPr lang="en-US" sz="2400" dirty="0">
                <a:latin typeface="Berlin Sans FB" panose="020E0602020502020306" pitchFamily="34" charset="0"/>
              </a:rPr>
              <a:t>kana using the correct stroke order. A note-book or a piece of paper is great</a:t>
            </a:r>
            <a:r>
              <a:rPr lang="en-US" dirty="0">
                <a:latin typeface="Berlin Sans FB" panose="020E0602020502020306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78050880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9336B5-C78A-40E6-9494-DEF5D91F1879}"/>
              </a:ext>
            </a:extLst>
          </p:cNvPr>
          <p:cNvSpPr txBox="1"/>
          <p:nvPr/>
        </p:nvSpPr>
        <p:spPr>
          <a:xfrm>
            <a:off x="2610679" y="2921168"/>
            <a:ext cx="7354956" cy="1015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Berlin Sans FB" panose="020E0602020502020306" pitchFamily="34" charset="0"/>
              </a:rPr>
              <a:t>Ten-Ten </a:t>
            </a:r>
            <a:r>
              <a:rPr lang="en-US" sz="6000" dirty="0">
                <a:solidFill>
                  <a:srgbClr val="FF0000"/>
                </a:solidFill>
                <a:latin typeface="Berlin Sans FB" panose="020E0602020502020306" pitchFamily="34" charset="0"/>
              </a:rPr>
              <a:t>”</a:t>
            </a:r>
            <a:r>
              <a:rPr lang="en-US" sz="6000" dirty="0">
                <a:latin typeface="Berlin Sans FB" panose="020E0602020502020306" pitchFamily="34" charset="0"/>
              </a:rPr>
              <a:t> and Maru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FB643E92-12D9-4937-9BB6-FC4D5F6A0198}"/>
              </a:ext>
            </a:extLst>
          </p:cNvPr>
          <p:cNvSpPr/>
          <p:nvPr/>
        </p:nvSpPr>
        <p:spPr>
          <a:xfrm flipH="1" flipV="1">
            <a:off x="9210260" y="3140764"/>
            <a:ext cx="159025" cy="155713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925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4F09D1-2F21-4371-B039-14B371569B4F}"/>
              </a:ext>
            </a:extLst>
          </p:cNvPr>
          <p:cNvSpPr txBox="1"/>
          <p:nvPr/>
        </p:nvSpPr>
        <p:spPr>
          <a:xfrm>
            <a:off x="3439597" y="65240"/>
            <a:ext cx="497552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Ten-Ten ” and Maru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4396E-CB71-4446-B990-92262B667C09}"/>
              </a:ext>
            </a:extLst>
          </p:cNvPr>
          <p:cNvSpPr txBox="1"/>
          <p:nvPr/>
        </p:nvSpPr>
        <p:spPr>
          <a:xfrm>
            <a:off x="1987827" y="746269"/>
            <a:ext cx="8666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erlin Sans FB" panose="020E0602020502020306" pitchFamily="34" charset="0"/>
              </a:rPr>
              <a:t>New sounds are formed when we add a ten- ten or a </a:t>
            </a:r>
            <a:r>
              <a:rPr lang="en-US" sz="2400" dirty="0" err="1">
                <a:latin typeface="Berlin Sans FB" panose="020E0602020502020306" pitchFamily="34" charset="0"/>
              </a:rPr>
              <a:t>maru</a:t>
            </a:r>
            <a:r>
              <a:rPr lang="en-US" sz="2400" dirty="0">
                <a:latin typeface="Berlin Sans FB" panose="020E0602020502020306" pitchFamily="34" charset="0"/>
              </a:rPr>
              <a:t> to a regular </a:t>
            </a:r>
            <a:r>
              <a:rPr lang="en-US" sz="2400" i="1" dirty="0">
                <a:latin typeface="Berlin Sans FB" panose="020E0602020502020306" pitchFamily="34" charset="0"/>
              </a:rPr>
              <a:t>hiragana.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2E55467-E936-4D2D-8377-1CC3BD21942F}"/>
              </a:ext>
            </a:extLst>
          </p:cNvPr>
          <p:cNvSpPr/>
          <p:nvPr/>
        </p:nvSpPr>
        <p:spPr>
          <a:xfrm>
            <a:off x="7885044" y="317163"/>
            <a:ext cx="119269" cy="9365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49EA8AEC-E53E-4D6F-908E-F769481BF8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110925"/>
              </p:ext>
            </p:extLst>
          </p:nvPr>
        </p:nvGraphicFramePr>
        <p:xfrm>
          <a:off x="767934" y="1415371"/>
          <a:ext cx="3343275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Document" r:id="rId3" imgW="5732871" imgH="9291490" progId="Word.Document.12">
                  <p:embed/>
                </p:oleObj>
              </mc:Choice>
              <mc:Fallback>
                <p:oleObj name="Document" r:id="rId3" imgW="5732871" imgH="929149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7934" y="1415371"/>
                        <a:ext cx="3343275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97C5790-198B-4684-8E57-2F6FAB4A6359}"/>
              </a:ext>
            </a:extLst>
          </p:cNvPr>
          <p:cNvSpPr txBox="1"/>
          <p:nvPr/>
        </p:nvSpPr>
        <p:spPr>
          <a:xfrm>
            <a:off x="4311773" y="2899452"/>
            <a:ext cx="334976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erlin Sans FB" panose="020E0602020502020306" pitchFamily="34" charset="0"/>
              </a:rPr>
              <a:t>Example:   </a:t>
            </a:r>
            <a:r>
              <a:rPr lang="en-US" sz="2000" dirty="0" err="1">
                <a:latin typeface="Berlin Sans FB" panose="020E0602020502020306" pitchFamily="34" charset="0"/>
              </a:rPr>
              <a:t>sa</a:t>
            </a:r>
            <a:r>
              <a:rPr lang="en-US" sz="2000" dirty="0">
                <a:latin typeface="Berlin Sans FB" panose="020E0602020502020306" pitchFamily="34" charset="0"/>
              </a:rPr>
              <a:t> to za</a:t>
            </a:r>
            <a:r>
              <a:rPr lang="ja-JP" altLang="en-US" sz="2000" dirty="0">
                <a:latin typeface="Berlin Sans FB" panose="020E0602020502020306" pitchFamily="34" charset="0"/>
              </a:rPr>
              <a:t>　さーざ</a:t>
            </a:r>
            <a:endParaRPr lang="en-US" sz="2000" dirty="0">
              <a:latin typeface="Berlin Sans FB" panose="020E0602020502020306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97832D-3721-42C6-8543-30DC03840E98}"/>
              </a:ext>
            </a:extLst>
          </p:cNvPr>
          <p:cNvSpPr txBox="1"/>
          <p:nvPr/>
        </p:nvSpPr>
        <p:spPr>
          <a:xfrm>
            <a:off x="4311772" y="3575180"/>
            <a:ext cx="334327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erlin Sans FB" panose="020E0602020502020306" pitchFamily="34" charset="0"/>
              </a:rPr>
              <a:t>Example:   </a:t>
            </a:r>
            <a:r>
              <a:rPr lang="en-US" sz="2000" dirty="0" err="1">
                <a:latin typeface="Berlin Sans FB" panose="020E0602020502020306" pitchFamily="34" charset="0"/>
              </a:rPr>
              <a:t>shi</a:t>
            </a:r>
            <a:r>
              <a:rPr lang="en-US" sz="2000" dirty="0">
                <a:latin typeface="Berlin Sans FB" panose="020E0602020502020306" pitchFamily="34" charset="0"/>
              </a:rPr>
              <a:t> to ji</a:t>
            </a:r>
            <a:r>
              <a:rPr lang="ja-JP" altLang="en-US" sz="2000" dirty="0">
                <a:latin typeface="Berlin Sans FB" panose="020E0602020502020306" pitchFamily="34" charset="0"/>
              </a:rPr>
              <a:t>　しーじ</a:t>
            </a:r>
            <a:endParaRPr lang="en-US" sz="2000" dirty="0">
              <a:latin typeface="Berlin Sans FB" panose="020E0602020502020306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3DD7F-3F13-4893-8D77-9D37393887C3}"/>
              </a:ext>
            </a:extLst>
          </p:cNvPr>
          <p:cNvSpPr txBox="1"/>
          <p:nvPr/>
        </p:nvSpPr>
        <p:spPr>
          <a:xfrm>
            <a:off x="4311771" y="4177551"/>
            <a:ext cx="334327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erlin Sans FB" panose="020E0602020502020306" pitchFamily="34" charset="0"/>
              </a:rPr>
              <a:t>Example:   ta to da</a:t>
            </a:r>
            <a:r>
              <a:rPr lang="ja-JP" altLang="en-US" sz="2000" dirty="0">
                <a:latin typeface="Berlin Sans FB" panose="020E0602020502020306" pitchFamily="34" charset="0"/>
              </a:rPr>
              <a:t>　たーだ</a:t>
            </a:r>
            <a:endParaRPr lang="en-US" sz="2000" dirty="0">
              <a:latin typeface="Berlin Sans FB" panose="020E0602020502020306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F094A-6CDA-4EE0-8AAC-4DFBD6E9BDF7}"/>
              </a:ext>
            </a:extLst>
          </p:cNvPr>
          <p:cNvSpPr txBox="1"/>
          <p:nvPr/>
        </p:nvSpPr>
        <p:spPr>
          <a:xfrm>
            <a:off x="4311771" y="4842491"/>
            <a:ext cx="334327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erlin Sans FB" panose="020E0602020502020306" pitchFamily="34" charset="0"/>
              </a:rPr>
              <a:t>Example:   ha to </a:t>
            </a:r>
            <a:r>
              <a:rPr lang="en-US" sz="2000" dirty="0" err="1">
                <a:latin typeface="Berlin Sans FB" panose="020E0602020502020306" pitchFamily="34" charset="0"/>
              </a:rPr>
              <a:t>ba</a:t>
            </a:r>
            <a:r>
              <a:rPr lang="ja-JP" altLang="en-US" sz="2000" dirty="0">
                <a:latin typeface="Berlin Sans FB" panose="020E0602020502020306" pitchFamily="34" charset="0"/>
              </a:rPr>
              <a:t>　はーば</a:t>
            </a:r>
            <a:endParaRPr lang="en-US" sz="2000" dirty="0">
              <a:latin typeface="Berlin Sans FB" panose="020E0602020502020306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641FA9-7B79-49C6-9C8C-B5AB1EF54AF5}"/>
              </a:ext>
            </a:extLst>
          </p:cNvPr>
          <p:cNvSpPr txBox="1"/>
          <p:nvPr/>
        </p:nvSpPr>
        <p:spPr>
          <a:xfrm>
            <a:off x="4311770" y="6187178"/>
            <a:ext cx="334327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erlin Sans FB" panose="020E0602020502020306" pitchFamily="34" charset="0"/>
              </a:rPr>
              <a:t>Example:   ha to pa</a:t>
            </a:r>
            <a:r>
              <a:rPr lang="ja-JP" altLang="en-US" sz="2000" dirty="0">
                <a:latin typeface="Berlin Sans FB" panose="020E0602020502020306" pitchFamily="34" charset="0"/>
              </a:rPr>
              <a:t>　はーぱ</a:t>
            </a:r>
            <a:endParaRPr lang="en-US" sz="2000" dirty="0">
              <a:latin typeface="Berlin Sans FB" panose="020E0602020502020306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56DDCC-9495-4112-9B05-6B241306F57B}"/>
              </a:ext>
            </a:extLst>
          </p:cNvPr>
          <p:cNvSpPr txBox="1"/>
          <p:nvPr/>
        </p:nvSpPr>
        <p:spPr>
          <a:xfrm>
            <a:off x="4311769" y="2258295"/>
            <a:ext cx="334327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erlin Sans FB" panose="020E0602020502020306" pitchFamily="34" charset="0"/>
              </a:rPr>
              <a:t>Example:   ka to </a:t>
            </a:r>
            <a:r>
              <a:rPr lang="en-US" sz="2000" dirty="0" err="1">
                <a:latin typeface="Berlin Sans FB" panose="020E0602020502020306" pitchFamily="34" charset="0"/>
              </a:rPr>
              <a:t>ga</a:t>
            </a:r>
            <a:r>
              <a:rPr lang="en-US" sz="2000" dirty="0">
                <a:latin typeface="Berlin Sans FB" panose="020E0602020502020306" pitchFamily="34" charset="0"/>
              </a:rPr>
              <a:t> </a:t>
            </a:r>
            <a:r>
              <a:rPr lang="ja-JP" altLang="en-US" sz="2000" dirty="0">
                <a:latin typeface="Berlin Sans FB" panose="020E0602020502020306" pitchFamily="34" charset="0"/>
              </a:rPr>
              <a:t>　かーが</a:t>
            </a:r>
            <a:endParaRPr lang="en-US" sz="2000" dirty="0">
              <a:latin typeface="Berlin Sans FB" panose="020E0602020502020306" pitchFamily="34" charset="0"/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CE085790-ED49-40FB-AD35-5232C57F9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615917"/>
              </p:ext>
            </p:extLst>
          </p:nvPr>
        </p:nvGraphicFramePr>
        <p:xfrm>
          <a:off x="8134494" y="2627627"/>
          <a:ext cx="3815932" cy="24105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7468">
                  <a:extLst>
                    <a:ext uri="{9D8B030D-6E8A-4147-A177-3AD203B41FA5}">
                      <a16:colId xmlns:a16="http://schemas.microsoft.com/office/drawing/2014/main" val="4013789631"/>
                    </a:ext>
                  </a:extLst>
                </a:gridCol>
                <a:gridCol w="1244232">
                  <a:extLst>
                    <a:ext uri="{9D8B030D-6E8A-4147-A177-3AD203B41FA5}">
                      <a16:colId xmlns:a16="http://schemas.microsoft.com/office/drawing/2014/main" val="1365834860"/>
                    </a:ext>
                  </a:extLst>
                </a:gridCol>
                <a:gridCol w="1244232">
                  <a:extLst>
                    <a:ext uri="{9D8B030D-6E8A-4147-A177-3AD203B41FA5}">
                      <a16:colId xmlns:a16="http://schemas.microsoft.com/office/drawing/2014/main" val="686715520"/>
                    </a:ext>
                  </a:extLst>
                </a:gridCol>
              </a:tblGrid>
              <a:tr h="692348">
                <a:tc>
                  <a:txBody>
                    <a:bodyPr/>
                    <a:lstStyle/>
                    <a:p>
                      <a:r>
                        <a:rPr lang="en-US" altLang="ja-JP" dirty="0"/>
                        <a:t>Old</a:t>
                      </a:r>
                      <a:r>
                        <a:rPr lang="ja-JP" altLang="en-US" dirty="0"/>
                        <a:t> </a:t>
                      </a:r>
                      <a:r>
                        <a:rPr lang="en-US" altLang="ja-JP" dirty="0"/>
                        <a:t>Sounds</a:t>
                      </a:r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bg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Berlin Sans FB" panose="020E0602020502020306" pitchFamily="34" charset="0"/>
                        </a:rPr>
                        <a:t>” </a:t>
                      </a:r>
                      <a:endParaRPr lang="en-US" sz="3600" dirty="0"/>
                    </a:p>
                  </a:txBody>
                  <a:tcPr>
                    <a:gradFill>
                      <a:gsLst>
                        <a:gs pos="0">
                          <a:schemeClr val="bg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</a:t>
                      </a:r>
                    </a:p>
                  </a:txBody>
                  <a:tcPr>
                    <a:gradFill>
                      <a:gsLst>
                        <a:gs pos="0">
                          <a:schemeClr val="bg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8073942"/>
                  </a:ext>
                </a:extLst>
              </a:tr>
              <a:tr h="423012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</a:p>
                  </a:txBody>
                  <a:tcPr>
                    <a:gradFill>
                      <a:gsLst>
                        <a:gs pos="0">
                          <a:schemeClr val="bg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</a:t>
                      </a:r>
                    </a:p>
                  </a:txBody>
                  <a:tcPr>
                    <a:gradFill>
                      <a:gsLst>
                        <a:gs pos="0">
                          <a:schemeClr val="bg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616860"/>
                  </a:ext>
                </a:extLst>
              </a:tr>
              <a:tr h="449185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>
                    <a:gradFill>
                      <a:gsLst>
                        <a:gs pos="0">
                          <a:schemeClr val="bg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 / J</a:t>
                      </a:r>
                    </a:p>
                  </a:txBody>
                  <a:tcPr>
                    <a:gradFill>
                      <a:gsLst>
                        <a:gs pos="0">
                          <a:schemeClr val="bg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28034"/>
                  </a:ext>
                </a:extLst>
              </a:tr>
              <a:tr h="423012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>
                    <a:gradFill>
                      <a:gsLst>
                        <a:gs pos="0">
                          <a:schemeClr val="bg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>
                    <a:gradFill>
                      <a:gsLst>
                        <a:gs pos="0">
                          <a:schemeClr val="bg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259777"/>
                  </a:ext>
                </a:extLst>
              </a:tr>
              <a:tr h="423012"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</a:p>
                  </a:txBody>
                  <a:tcPr>
                    <a:gradFill>
                      <a:gsLst>
                        <a:gs pos="0">
                          <a:schemeClr val="bg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>
                    <a:gradFill>
                      <a:gsLst>
                        <a:gs pos="0">
                          <a:schemeClr val="bg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>
                    <a:gradFill>
                      <a:gsLst>
                        <a:gs pos="0">
                          <a:schemeClr val="bg1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8226995"/>
                  </a:ext>
                </a:extLst>
              </a:tr>
            </a:tbl>
          </a:graphicData>
        </a:graphic>
      </p:graphicFrame>
      <p:sp>
        <p:nvSpPr>
          <p:cNvPr id="21" name="Arrow: Right 20">
            <a:extLst>
              <a:ext uri="{FF2B5EF4-FFF2-40B4-BE49-F238E27FC236}">
                <a16:creationId xmlns:a16="http://schemas.microsoft.com/office/drawing/2014/main" id="{D83BF115-B1B8-4CC0-9850-E67D26EB7D5E}"/>
              </a:ext>
            </a:extLst>
          </p:cNvPr>
          <p:cNvSpPr/>
          <p:nvPr/>
        </p:nvSpPr>
        <p:spPr>
          <a:xfrm>
            <a:off x="8525021" y="3429000"/>
            <a:ext cx="407964" cy="160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53FEF690-3D2F-4DAF-9697-23195BB6BB6A}"/>
              </a:ext>
            </a:extLst>
          </p:cNvPr>
          <p:cNvSpPr/>
          <p:nvPr/>
        </p:nvSpPr>
        <p:spPr>
          <a:xfrm>
            <a:off x="8525021" y="3879731"/>
            <a:ext cx="407964" cy="164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7A0B93F-DD5C-4F7E-98CD-B2E39624E997}"/>
              </a:ext>
            </a:extLst>
          </p:cNvPr>
          <p:cNvSpPr/>
          <p:nvPr/>
        </p:nvSpPr>
        <p:spPr>
          <a:xfrm>
            <a:off x="8525021" y="4308246"/>
            <a:ext cx="407964" cy="164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046B650-54D5-4EA9-9573-561A2105CE4F}"/>
              </a:ext>
            </a:extLst>
          </p:cNvPr>
          <p:cNvSpPr/>
          <p:nvPr/>
        </p:nvSpPr>
        <p:spPr>
          <a:xfrm>
            <a:off x="8525021" y="4720042"/>
            <a:ext cx="407964" cy="164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9683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ECE267-149A-445E-915B-67A084E0D624}"/>
              </a:ext>
            </a:extLst>
          </p:cNvPr>
          <p:cNvSpPr txBox="1"/>
          <p:nvPr/>
        </p:nvSpPr>
        <p:spPr>
          <a:xfrm>
            <a:off x="2968487" y="543340"/>
            <a:ext cx="6255026" cy="35394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erlin Sans FB" panose="020E0602020502020306" pitchFamily="34" charset="0"/>
              </a:rPr>
              <a:t>TASK INSTRUCTIONS</a:t>
            </a:r>
          </a:p>
          <a:p>
            <a:pPr marL="514350" indent="-514350" algn="ctr">
              <a:buAutoNum type="arabicParenR"/>
            </a:pPr>
            <a:r>
              <a:rPr lang="en-US" sz="2800" dirty="0">
                <a:latin typeface="Berlin Sans FB" panose="020E0602020502020306" pitchFamily="34" charset="0"/>
              </a:rPr>
              <a:t>Use the ten-ten and </a:t>
            </a:r>
            <a:r>
              <a:rPr lang="en-US" sz="2800" dirty="0" err="1">
                <a:latin typeface="Berlin Sans FB" panose="020E0602020502020306" pitchFamily="34" charset="0"/>
              </a:rPr>
              <a:t>maru</a:t>
            </a:r>
            <a:r>
              <a:rPr lang="en-US" sz="2800" dirty="0">
                <a:latin typeface="Berlin Sans FB" panose="020E0602020502020306" pitchFamily="34" charset="0"/>
              </a:rPr>
              <a:t> practice sheets and practice writing the new hiragana.</a:t>
            </a:r>
          </a:p>
          <a:p>
            <a:pPr marL="514350" indent="-514350" algn="ctr">
              <a:buAutoNum type="arabicParenR"/>
            </a:pPr>
            <a:r>
              <a:rPr lang="en-US" sz="2800" dirty="0">
                <a:latin typeface="Berlin Sans FB" panose="020E0602020502020306" pitchFamily="34" charset="0"/>
              </a:rPr>
              <a:t>Copy these words into a note-book or on a piece of paper and write them in romaji (using English letters).</a:t>
            </a:r>
          </a:p>
          <a:p>
            <a:pPr algn="ctr"/>
            <a:r>
              <a:rPr lang="en-US" sz="2800" dirty="0">
                <a:latin typeface="Berlin Sans FB" panose="020E0602020502020306" pitchFamily="34" charset="0"/>
              </a:rPr>
              <a:t>Example- </a:t>
            </a:r>
            <a:r>
              <a:rPr lang="ja-JP" altLang="en-US" sz="2800" dirty="0">
                <a:latin typeface="Berlin Sans FB" panose="020E0602020502020306" pitchFamily="34" charset="0"/>
              </a:rPr>
              <a:t>うさぎ（</a:t>
            </a:r>
            <a:r>
              <a:rPr lang="en-US" altLang="ja-JP" sz="2800" dirty="0">
                <a:latin typeface="Berlin Sans FB" panose="020E0602020502020306" pitchFamily="34" charset="0"/>
              </a:rPr>
              <a:t>rabbit) </a:t>
            </a:r>
            <a:r>
              <a:rPr lang="en-US" altLang="ja-JP" sz="28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usagi</a:t>
            </a:r>
            <a:r>
              <a:rPr lang="ja-JP" altLang="en-US" sz="2800" dirty="0">
                <a:solidFill>
                  <a:srgbClr val="FF0000"/>
                </a:solidFill>
                <a:latin typeface="Berlin Sans FB" panose="020E0602020502020306" pitchFamily="34" charset="0"/>
              </a:rPr>
              <a:t>　</a:t>
            </a:r>
            <a:endParaRPr lang="en-US" sz="2800" u="sng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924989-1BEA-438A-ABD6-99F1E6DBCD1B}"/>
              </a:ext>
            </a:extLst>
          </p:cNvPr>
          <p:cNvSpPr txBox="1"/>
          <p:nvPr/>
        </p:nvSpPr>
        <p:spPr>
          <a:xfrm>
            <a:off x="1616765" y="4770782"/>
            <a:ext cx="8256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にほんご　</a:t>
            </a:r>
            <a:r>
              <a:rPr lang="en-US" altLang="ja-JP" sz="2800" dirty="0"/>
              <a:t>(Japanese)</a:t>
            </a:r>
            <a:r>
              <a:rPr lang="ja-JP" altLang="en-US" sz="2800" dirty="0"/>
              <a:t>　　　　　　えいが </a:t>
            </a:r>
            <a:r>
              <a:rPr lang="en-US" altLang="ja-JP" sz="2800" dirty="0"/>
              <a:t>(movie)</a:t>
            </a:r>
          </a:p>
          <a:p>
            <a:r>
              <a:rPr lang="ja-JP" altLang="en-US" sz="2800" dirty="0"/>
              <a:t>おんがく　</a:t>
            </a:r>
            <a:r>
              <a:rPr lang="en-US" altLang="ja-JP" sz="2800" dirty="0"/>
              <a:t>(music)</a:t>
            </a:r>
            <a:r>
              <a:rPr lang="ja-JP" altLang="en-US" sz="2800" dirty="0"/>
              <a:t>　　　　　　    えいご</a:t>
            </a:r>
            <a:r>
              <a:rPr lang="en-US" altLang="ja-JP" sz="2800" dirty="0"/>
              <a:t> (English)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F90B57-70C1-4BD2-9C8C-6CC78D1B9554}"/>
              </a:ext>
            </a:extLst>
          </p:cNvPr>
          <p:cNvCxnSpPr/>
          <p:nvPr/>
        </p:nvCxnSpPr>
        <p:spPr>
          <a:xfrm>
            <a:off x="5082208" y="5128591"/>
            <a:ext cx="13252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8E10B-C76B-4FE4-ADCD-627F8FFD4ABE}"/>
              </a:ext>
            </a:extLst>
          </p:cNvPr>
          <p:cNvCxnSpPr/>
          <p:nvPr/>
        </p:nvCxnSpPr>
        <p:spPr>
          <a:xfrm>
            <a:off x="9475304" y="5115339"/>
            <a:ext cx="13252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FDE80E-9690-4098-9F25-19A31B39696F}"/>
              </a:ext>
            </a:extLst>
          </p:cNvPr>
          <p:cNvCxnSpPr/>
          <p:nvPr/>
        </p:nvCxnSpPr>
        <p:spPr>
          <a:xfrm>
            <a:off x="4890052" y="5559287"/>
            <a:ext cx="13252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5E4367-B64A-4E78-A2B1-8171CC11CC38}"/>
              </a:ext>
            </a:extLst>
          </p:cNvPr>
          <p:cNvCxnSpPr/>
          <p:nvPr/>
        </p:nvCxnSpPr>
        <p:spPr>
          <a:xfrm>
            <a:off x="9587948" y="5559287"/>
            <a:ext cx="13252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44188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21B085-B15B-415B-AA49-7790083C6746}"/>
              </a:ext>
            </a:extLst>
          </p:cNvPr>
          <p:cNvSpPr/>
          <p:nvPr/>
        </p:nvSpPr>
        <p:spPr>
          <a:xfrm>
            <a:off x="212033" y="255667"/>
            <a:ext cx="11767930" cy="630005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73C5F4-7F21-453A-9706-87AE7704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89022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Berlin Sans FB" panose="020E0602020502020306" pitchFamily="34" charset="0"/>
              </a:rPr>
              <a:t>WORD OF THE WEEK</a:t>
            </a:r>
            <a:endParaRPr lang="en-AU" sz="6000" dirty="0">
              <a:latin typeface="Berlin Sans FB" panose="020E0602020502020306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3B4989-57FD-4BB0-A901-181C48E87C68}"/>
              </a:ext>
            </a:extLst>
          </p:cNvPr>
          <p:cNvSpPr txBox="1"/>
          <p:nvPr/>
        </p:nvSpPr>
        <p:spPr>
          <a:xfrm>
            <a:off x="5056559" y="5119701"/>
            <a:ext cx="2365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Berlin Sans FB Demi" panose="020E0802020502020306" pitchFamily="34" charset="0"/>
              </a:rPr>
              <a:t>kazoku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305D9-595E-4F04-A2B3-6C7350ACD5F5}"/>
              </a:ext>
            </a:extLst>
          </p:cNvPr>
          <p:cNvSpPr txBox="1"/>
          <p:nvPr/>
        </p:nvSpPr>
        <p:spPr>
          <a:xfrm>
            <a:off x="5168348" y="5684254"/>
            <a:ext cx="205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かぞく</a:t>
            </a:r>
            <a:endParaRPr lang="en-US" sz="3600" dirty="0"/>
          </a:p>
        </p:txBody>
      </p:sp>
      <p:pic>
        <p:nvPicPr>
          <p:cNvPr id="5" name="Picture 2" descr="Stock Vector | Happy cartoon, Family clipart, Family picture cartoon">
            <a:extLst>
              <a:ext uri="{FF2B5EF4-FFF2-40B4-BE49-F238E27FC236}">
                <a16:creationId xmlns:a16="http://schemas.microsoft.com/office/drawing/2014/main" id="{C4B9BE1B-736C-49EE-8618-B6F7D4609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72" y="2021761"/>
            <a:ext cx="3068569" cy="240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B95984-EC56-4197-9957-D9B3B4BE8CED}"/>
              </a:ext>
            </a:extLst>
          </p:cNvPr>
          <p:cNvSpPr txBox="1"/>
          <p:nvPr/>
        </p:nvSpPr>
        <p:spPr>
          <a:xfrm>
            <a:off x="5168348" y="4620528"/>
            <a:ext cx="2491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" panose="020E0602020502020306" pitchFamily="34" charset="0"/>
              </a:rPr>
              <a:t>FAMILY</a:t>
            </a:r>
          </a:p>
        </p:txBody>
      </p:sp>
    </p:spTree>
    <p:extLst>
      <p:ext uri="{BB962C8B-B14F-4D97-AF65-F5344CB8AC3E}">
        <p14:creationId xmlns:p14="http://schemas.microsoft.com/office/powerpoint/2010/main" val="3071898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6" grpId="0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3725</TotalTime>
  <Words>423</Words>
  <Application>Microsoft Office PowerPoint</Application>
  <PresentationFormat>Widescreen</PresentationFormat>
  <Paragraphs>84</Paragraphs>
  <Slides>12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Berlin Sans FB</vt:lpstr>
      <vt:lpstr>Berlin Sans FB Demi</vt:lpstr>
      <vt:lpstr>Calibri</vt:lpstr>
      <vt:lpstr>Gill Sans MT</vt:lpstr>
      <vt:lpstr>Parcel</vt:lpstr>
      <vt:lpstr>Document</vt:lpstr>
      <vt:lpstr>PowerPoint Presentation</vt:lpstr>
      <vt:lpstr>WEEK 1 TERM 2 HOME LEARNING</vt:lpstr>
      <vt:lpstr> PLEASE WATCH THIS VIDEO  </vt:lpstr>
      <vt:lpstr>Click totoro to learn what sound each kana makes</vt:lpstr>
      <vt:lpstr>PowerPoint Presentation</vt:lpstr>
      <vt:lpstr>PowerPoint Presentation</vt:lpstr>
      <vt:lpstr>PowerPoint Presentation</vt:lpstr>
      <vt:lpstr>PowerPoint Presentation</vt:lpstr>
      <vt:lpstr>WORD OF THE WEEK</vt:lpstr>
      <vt:lpstr>REVISION</vt:lpstr>
      <vt:lpstr>PowerPoint Presentation</vt:lpstr>
      <vt:lpstr>Teach your mum and dad / caregivers something that you have learnt About in Japanese this week!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Konnichiwa! Room ___</dc:title>
  <dc:creator>melanie baldock</dc:creator>
  <cp:lastModifiedBy>Melanie Baldock</cp:lastModifiedBy>
  <cp:revision>152</cp:revision>
  <dcterms:created xsi:type="dcterms:W3CDTF">2019-01-31T22:16:59Z</dcterms:created>
  <dcterms:modified xsi:type="dcterms:W3CDTF">2020-04-21T06:37:21Z</dcterms:modified>
</cp:coreProperties>
</file>